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5" r:id="rId6"/>
    <p:sldId id="260" r:id="rId7"/>
    <p:sldId id="269" r:id="rId8"/>
    <p:sldId id="266" r:id="rId9"/>
    <p:sldId id="262" r:id="rId10"/>
    <p:sldId id="264" r:id="rId11"/>
    <p:sldId id="263" r:id="rId12"/>
    <p:sldId id="268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95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90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43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748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71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43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67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80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88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4602-5339-4F84-B407-2DDB16AC5165}" type="datetimeFigureOut">
              <a:rPr lang="hr-HR" smtClean="0"/>
              <a:t>10.12.2019.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AAB9-247C-4B3E-AB51-714B3ABF38A7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897" y="185738"/>
            <a:ext cx="904875" cy="8477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11900"/>
            <a:ext cx="1657975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9cf5c590-fc38-4808-a657-ae4864b67a14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-sfera.hr/dodatni-digitalni-sadrzaji/9cf5c590-fc38-4808-a657-ae4864b67a14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e-sfera.hr/dodatni-digitalni-sadrzaji/9cf5c590-fc38-4808-a657-ae4864b67a14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9cf5c590-fc38-4808-a657-ae4864b67a14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3177" y="196850"/>
            <a:ext cx="10659292" cy="909139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0066"/>
                </a:solidFill>
              </a:rPr>
              <a:t>Evolucija ljudske vrste</a:t>
            </a:r>
            <a:endParaRPr lang="hr-HR" b="1" dirty="0">
              <a:solidFill>
                <a:srgbClr val="000066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51314" y="3143794"/>
            <a:ext cx="4937760" cy="548640"/>
          </a:xfrm>
        </p:spPr>
        <p:txBody>
          <a:bodyPr>
            <a:normAutofit fontScale="77500" lnSpcReduction="20000"/>
          </a:bodyPr>
          <a:lstStyle/>
          <a:p>
            <a:pPr algn="l"/>
            <a:endParaRPr lang="hr-HR" sz="54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23" y="1105989"/>
            <a:ext cx="7620000" cy="5076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76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71303"/>
          </a:xfrm>
        </p:spPr>
        <p:txBody>
          <a:bodyPr/>
          <a:lstStyle/>
          <a:p>
            <a:pPr algn="ctr"/>
            <a:r>
              <a:rPr lang="hr-HR" dirty="0" smtClean="0">
                <a:latin typeface="+mn-lt"/>
              </a:rPr>
              <a:t>Po čemu </a:t>
            </a:r>
            <a:r>
              <a:rPr lang="hr-HR" smtClean="0">
                <a:latin typeface="+mn-lt"/>
              </a:rPr>
              <a:t>smo različiti:</a:t>
            </a:r>
            <a:endParaRPr lang="hr-HR" dirty="0">
              <a:latin typeface="+mn-lt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9577" y="457200"/>
            <a:ext cx="4902926" cy="5926182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dvonožno kretanje (uspravan hod – bolji pregled okoliša)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ruke (odvajanje palca od ostalih prstiju)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povećanje volumena lubanje (veći mozak)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promjene zubala (smanjuju se očnjaci)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govor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2441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600892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Usporedbe ruku čimpanze i čovjeka:</a:t>
            </a:r>
            <a:endParaRPr lang="hr-HR" sz="2400" dirty="0">
              <a:latin typeface="+mn-lt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05692"/>
            <a:ext cx="76200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296091"/>
            <a:ext cx="10515600" cy="600893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+mn-lt"/>
              </a:rPr>
              <a:t>Prikaz tijeka evolucije čovjeka:</a:t>
            </a:r>
            <a:endParaRPr lang="hr-HR" sz="2400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896984"/>
            <a:ext cx="7620000" cy="5667375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333103" y="1227909"/>
            <a:ext cx="205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3"/>
              </a:rPr>
              <a:t>Provjeri znanje</a:t>
            </a:r>
            <a:endParaRPr lang="hr-HR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829" y="2020499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68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razvoj čovjeka biološkom evolucijom od davnog pretka koji se razvio u </a:t>
            </a:r>
            <a:r>
              <a:rPr lang="hr-HR" sz="2400" dirty="0" smtClean="0"/>
              <a:t>Africi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>
                <a:hlinkClick r:id="rId2"/>
              </a:rPr>
              <a:t>Istraži</a:t>
            </a:r>
            <a:endParaRPr lang="hr-HR" sz="2400" dirty="0"/>
          </a:p>
        </p:txBody>
      </p:sp>
      <p:pic>
        <p:nvPicPr>
          <p:cNvPr id="1026" name="Picture 2" descr="https://www.e-sfera.hr/dodatni-digitalni-sadrzaji/dc7fb9f2-58d6-4b8f-9cba-5301b5a624bd/assets/image/image00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1254035"/>
            <a:ext cx="6165670" cy="416269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828" y="4962347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8200" y="304799"/>
            <a:ext cx="10515600" cy="1175657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Vrijeme kada su prvi ljudi iz Afrike naselili ostale kontinente svijeta. Podatci su dobiveni na temelju molekularnih istraživanja molekule DNA ljudi.</a:t>
            </a:r>
            <a:endParaRPr lang="hr-HR" sz="2400" dirty="0">
              <a:latin typeface="+mn-lt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637474"/>
              </p:ext>
            </p:extLst>
          </p:nvPr>
        </p:nvGraphicFramePr>
        <p:xfrm>
          <a:off x="2032000" y="2565883"/>
          <a:ext cx="8128000" cy="2225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2874996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57990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Kontinent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Vrijeme</a:t>
                      </a:r>
                      <a:r>
                        <a:rPr lang="hr-HR" baseline="0" dirty="0" smtClean="0"/>
                        <a:t> u godinama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28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Afrika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prije 120 000 – 150 000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61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Azija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prije 40 000 – 70 000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42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Australija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prije 40 000 – 60 000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901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Europa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prije 35 000 – 50 000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462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Amerika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prije 15 000 – 35 000 </a:t>
                      </a:r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582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0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+mn-lt"/>
              </a:rPr>
              <a:t>Paleontologija</a:t>
            </a:r>
            <a:endParaRPr lang="hr-HR" dirty="0">
              <a:latin typeface="+mn-lt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i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i="1" dirty="0" smtClean="0"/>
              <a:t>grč. </a:t>
            </a:r>
            <a:r>
              <a:rPr lang="hr-HR" sz="2400" i="1" dirty="0" err="1" smtClean="0"/>
              <a:t>palaios</a:t>
            </a:r>
            <a:r>
              <a:rPr lang="hr-HR" sz="2400" i="1" dirty="0" smtClean="0"/>
              <a:t> – star, </a:t>
            </a:r>
            <a:r>
              <a:rPr lang="hr-HR" sz="2400" i="1" dirty="0" err="1" smtClean="0"/>
              <a:t>logos</a:t>
            </a:r>
            <a:r>
              <a:rPr lang="hr-HR" sz="2400" i="1" dirty="0" smtClean="0"/>
              <a:t> – znanost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znanost o životu u prošlosti Zemlje</a:t>
            </a:r>
            <a:endParaRPr lang="hr-H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1368" y="995363"/>
            <a:ext cx="4815840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0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t="29213" b="21474"/>
          <a:stretch/>
        </p:blipFill>
        <p:spPr>
          <a:xfrm flipH="1">
            <a:off x="4964089" y="2511531"/>
            <a:ext cx="6610395" cy="2013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36766"/>
          </a:xfrm>
        </p:spPr>
        <p:txBody>
          <a:bodyPr/>
          <a:lstStyle/>
          <a:p>
            <a:pPr algn="ctr"/>
            <a:r>
              <a:rPr lang="hr-HR" sz="3200" dirty="0">
                <a:solidFill>
                  <a:prstClr val="black"/>
                </a:solidFill>
                <a:latin typeface="Calibri" panose="020F0502020204030204"/>
              </a:rPr>
              <a:t>Razvoj ljudske vrste:</a:t>
            </a:r>
            <a:endParaRPr lang="hr-HR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253083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5 vrsta naših predaka živjelo je u Africi, a 3 </a:t>
            </a:r>
            <a:r>
              <a:rPr lang="hr-HR" sz="2400" dirty="0" smtClean="0"/>
              <a:t>vrste u Europi</a:t>
            </a:r>
          </a:p>
          <a:p>
            <a:endParaRPr lang="hr-HR" sz="2400" dirty="0" smtClean="0"/>
          </a:p>
          <a:p>
            <a:endParaRPr lang="hr-HR" sz="2400" dirty="0"/>
          </a:p>
          <a:p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Prouči fosile ljudskih predaka. </a:t>
            </a:r>
            <a:r>
              <a:rPr lang="hr-HR" sz="2400" i="1" dirty="0">
                <a:solidFill>
                  <a:schemeClr val="accent6">
                    <a:lumMod val="75000"/>
                  </a:schemeClr>
                </a:solidFill>
              </a:rPr>
              <a:t>RB str. </a:t>
            </a:r>
            <a:r>
              <a:rPr lang="hr-HR" sz="2400" i="1" dirty="0" smtClean="0">
                <a:solidFill>
                  <a:schemeClr val="accent6">
                    <a:lumMod val="75000"/>
                  </a:schemeClr>
                </a:solidFill>
              </a:rPr>
              <a:t>96</a:t>
            </a:r>
            <a:r>
              <a:rPr lang="hr-HR" sz="2400" i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6864704" y="5037121"/>
            <a:ext cx="2809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/>
              <a:t>Fosilni ostatci naših predaka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74" y="5037121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2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966" y="0"/>
            <a:ext cx="6318068" cy="6139543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3265714" y="6139543"/>
            <a:ext cx="5660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Usporedba lubanje današnjeg čovjeka i njegovih predaka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68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517" y="498157"/>
            <a:ext cx="4615542" cy="5852160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54183"/>
          </a:xfrm>
        </p:spPr>
        <p:txBody>
          <a:bodyPr/>
          <a:lstStyle/>
          <a:p>
            <a:pPr algn="ctr"/>
            <a:r>
              <a:rPr lang="hr-HR" i="1" dirty="0" err="1" smtClean="0">
                <a:latin typeface="+mn-lt"/>
              </a:rPr>
              <a:t>Lucy</a:t>
            </a:r>
            <a:endParaRPr lang="hr-HR" i="1" dirty="0">
              <a:latin typeface="+mn-lt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jedan od najstarijih ostataka vrste koja je hodala dvonožno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pronađen u Etiopiji u Africi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mozak veličine čimpanzinog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ruke dulje od nogu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4481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031966"/>
          </a:xfrm>
        </p:spPr>
        <p:txBody>
          <a:bodyPr/>
          <a:lstStyle/>
          <a:p>
            <a:pPr algn="ctr"/>
            <a:r>
              <a:rPr lang="hr-HR" dirty="0" smtClean="0">
                <a:latin typeface="+mn-lt"/>
              </a:rPr>
              <a:t>Neandertalci</a:t>
            </a:r>
            <a:endParaRPr lang="hr-HR" dirty="0">
              <a:latin typeface="+mn-lt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1776548"/>
            <a:ext cx="3932237" cy="409243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prvi fosilni ostatci pronađeni u Njemačkoj, u dolini </a:t>
            </a:r>
            <a:r>
              <a:rPr lang="hr-HR" sz="2400" dirty="0" err="1" smtClean="0"/>
              <a:t>Neandertal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u Hrvatskoj: </a:t>
            </a:r>
            <a:r>
              <a:rPr lang="hr-HR" sz="2400" dirty="0" err="1" smtClean="0"/>
              <a:t>Hušnjakovo</a:t>
            </a:r>
            <a:r>
              <a:rPr lang="hr-HR" sz="2400" dirty="0" smtClean="0"/>
              <a:t> pokraj Krapine i špilja Vindija pokraj Varaždina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paleontolog Dragutin </a:t>
            </a:r>
            <a:r>
              <a:rPr lang="hr-HR" sz="2400" dirty="0" err="1" smtClean="0"/>
              <a:t>Gorjanović</a:t>
            </a:r>
            <a:r>
              <a:rPr lang="hr-HR" sz="2400" dirty="0" smtClean="0"/>
              <a:t> – </a:t>
            </a:r>
            <a:r>
              <a:rPr lang="hr-HR" sz="2400" dirty="0" err="1" smtClean="0"/>
              <a:t>Kramberger</a:t>
            </a:r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paleontolog Mirko </a:t>
            </a:r>
            <a:r>
              <a:rPr lang="hr-HR" sz="2400" dirty="0" err="1" smtClean="0"/>
              <a:t>Malez</a:t>
            </a:r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>
                <a:hlinkClick r:id="rId2"/>
              </a:rPr>
              <a:t>Zanimljivosti</a:t>
            </a:r>
            <a:endParaRPr lang="hr-HR" sz="2400" dirty="0" smtClean="0"/>
          </a:p>
        </p:txBody>
      </p:sp>
      <p:pic>
        <p:nvPicPr>
          <p:cNvPr id="5" name="Picture 2" descr="https://www.e-sfera.hr/dodatni-digitalni-sadrzaji/9cf5c590-fc38-4808-a657-ae4864b67a14/assets/image/00002043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42" y="1239838"/>
            <a:ext cx="6331404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622" y="5159829"/>
            <a:ext cx="818642" cy="85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680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nisu izravni predci današnjeg čovjeka, ali su živjeli istodobno s njim diljem </a:t>
            </a:r>
            <a:r>
              <a:rPr lang="hr-HR" sz="2400" dirty="0" smtClean="0"/>
              <a:t>Europe</a:t>
            </a:r>
          </a:p>
          <a:p>
            <a:endParaRPr lang="hr-HR" sz="2400" dirty="0" smtClean="0">
              <a:hlinkClick r:id="rId2"/>
            </a:endParaRPr>
          </a:p>
          <a:p>
            <a:r>
              <a:rPr lang="hr-HR" sz="2400" dirty="0" smtClean="0">
                <a:hlinkClick r:id="rId2"/>
              </a:rPr>
              <a:t>Istraži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>
                <a:hlinkClick r:id="rId2"/>
              </a:rPr>
              <a:t>Vizualno</a:t>
            </a:r>
            <a:endParaRPr lang="hr-HR" sz="24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484505"/>
            <a:ext cx="6214155" cy="537654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5869577" y="5861050"/>
            <a:ext cx="503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Usporedba neandertalca i suvremenog čovjeka</a:t>
            </a:r>
            <a:endParaRPr lang="hr-H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6046" y="4779365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0474" y="3755276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768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</TotalTime>
  <Words>258</Words>
  <Application>Microsoft Office PowerPoint</Application>
  <PresentationFormat>Široki zaslon</PresentationFormat>
  <Paragraphs>58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Tema sustava Office</vt:lpstr>
      <vt:lpstr>Evolucija ljudske vrste</vt:lpstr>
      <vt:lpstr>PowerPoint prezentacija</vt:lpstr>
      <vt:lpstr>Vrijeme kada su prvi ljudi iz Afrike naselili ostale kontinente svijeta. Podatci su dobiveni na temelju molekularnih istraživanja molekule DNA ljudi.</vt:lpstr>
      <vt:lpstr>Paleontologija</vt:lpstr>
      <vt:lpstr>Razvoj ljudske vrste:</vt:lpstr>
      <vt:lpstr>PowerPoint prezentacija</vt:lpstr>
      <vt:lpstr>Lucy</vt:lpstr>
      <vt:lpstr>Neandertalci</vt:lpstr>
      <vt:lpstr>PowerPoint prezentacija</vt:lpstr>
      <vt:lpstr>Po čemu smo različiti:</vt:lpstr>
      <vt:lpstr>Usporedbe ruku čimpanze i čovjeka:</vt:lpstr>
      <vt:lpstr>Prikaz tijeka evolucije čovjeka: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Održavanje ravnotežnih uvjeta u organizmu</dc:title>
  <dc:creator>Sanja Irić Šironja</dc:creator>
  <cp:lastModifiedBy>Sanja Irić Šironja</cp:lastModifiedBy>
  <cp:revision>75</cp:revision>
  <dcterms:created xsi:type="dcterms:W3CDTF">2019-08-12T09:58:08Z</dcterms:created>
  <dcterms:modified xsi:type="dcterms:W3CDTF">2019-12-10T17:54:15Z</dcterms:modified>
</cp:coreProperties>
</file>